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4"/>
    <p:restoredTop sz="94768"/>
  </p:normalViewPr>
  <p:slideViewPr>
    <p:cSldViewPr snapToGrid="0">
      <p:cViewPr varScale="1">
        <p:scale>
          <a:sx n="140" d="100"/>
          <a:sy n="140" d="100"/>
        </p:scale>
        <p:origin x="216"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2e9f70f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2e9f70f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Let me give you some more the details about one project that I have been working in the last month. We know covid-19 now impacts the world seriously. So we have a big group of researchers who are trying to find drug candidates that can potentially cure covid19. For some contexts of this project, many viruses rely on a protein to attach to human cells and then use the human cells to make copies of themselves. So one approach to cure virus is to identify the structure of virus and host proteins, and explore what drug structure can be docked to the protein and inhibit it from binding to human cell. So what we want to do is </a:t>
            </a:r>
            <a:r>
              <a:rPr lang="en"/>
              <a:t>to quickly screen billions of molecules and then use machine learning model to predict a short list of candidates which may inhibit the protein. The short list  of candidates then are run through simulation, experiments, and ultimately clinical trials.</a:t>
            </a:r>
            <a:endParaRPr/>
          </a:p>
          <a:p>
            <a:pPr marL="0" lvl="0" indent="0" algn="l" rtl="0">
              <a:lnSpc>
                <a:spcPct val="115000"/>
              </a:lnSpc>
              <a:spcBef>
                <a:spcPts val="1600"/>
              </a:spcBef>
              <a:spcAft>
                <a:spcPts val="0"/>
              </a:spcAft>
              <a:buClr>
                <a:schemeClr val="dk1"/>
              </a:buClr>
              <a:buSzPts val="1100"/>
              <a:buFont typeface="Arial"/>
              <a:buNone/>
            </a:pPr>
            <a:r>
              <a:rPr lang="en"/>
              <a:t>So the detailed steps are we have some chemical databases that have billions of molecules, we first use Canonicalization tool to standardize the format, and then compute the features to feed in the machine learning models. Then we use machine learning models to predict a list of drugs that have high score. The results are then feed back to a similarity search loop to enrich the target drugs.</a:t>
            </a:r>
            <a:endParaRPr/>
          </a:p>
          <a:p>
            <a:pPr marL="0" lvl="0" indent="0" algn="l" rtl="0">
              <a:lnSpc>
                <a:spcPct val="115000"/>
              </a:lnSpc>
              <a:spcBef>
                <a:spcPts val="1600"/>
              </a:spcBef>
              <a:spcAft>
                <a:spcPts val="0"/>
              </a:spcAft>
              <a:buClr>
                <a:schemeClr val="dk1"/>
              </a:buClr>
              <a:buSzPts val="1100"/>
              <a:buFont typeface="Arial"/>
              <a:buNone/>
            </a:pPr>
            <a:r>
              <a:rPr lang="en"/>
              <a:t>However, the problem here, there are billions of molecules. These steps requir a lot of CPU hours and each step has different runtime characteristics like environments and duration. So no single resource can perfectly run all the tasks concurrently. THe solution here is to use many distributed computers to accelerate the computation. But this will bring new challenges, which are about thedevelopment/management cost on that many distributed computers that have heterogeneous envrionments</a:t>
            </a:r>
            <a:endParaRPr/>
          </a:p>
          <a:p>
            <a:pPr marL="0" lvl="0" indent="0" algn="l" rtl="0">
              <a:spcBef>
                <a:spcPts val="1600"/>
              </a:spcBef>
              <a:spcAft>
                <a:spcPts val="0"/>
              </a:spcAft>
              <a:buClr>
                <a:schemeClr val="dk1"/>
              </a:buClr>
              <a:buSzPts val="1100"/>
              <a:buFont typeface="Arial"/>
              <a:buNone/>
            </a:pPr>
            <a:r>
              <a:rPr lang="en">
                <a:solidFill>
                  <a:schemeClr val="dk1"/>
                </a:solidFill>
              </a:rPr>
              <a:t>So that is the covid 19 example.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examples I mention so far are mostly for science, however, there are also similar examples in industry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Remove details, doing mass, </a:t>
            </a:r>
            <a:endParaRPr>
              <a:solidFill>
                <a:schemeClr val="dk1"/>
              </a:solidFill>
            </a:endParaRPr>
          </a:p>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CB47D518-D66B-F746-8B27-90F4105822FD}"/>
              </a:ext>
            </a:extLst>
          </p:cNvPr>
          <p:cNvSpPr/>
          <p:nvPr/>
        </p:nvSpPr>
        <p:spPr>
          <a:xfrm>
            <a:off x="98856" y="1591344"/>
            <a:ext cx="1395873" cy="3472581"/>
          </a:xfrm>
          <a:prstGeom prst="rect">
            <a:avLst/>
          </a:prstGeom>
          <a:noFill/>
          <a:ln>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oogle Shape;56;p13"/>
          <p:cNvPicPr preferRelativeResize="0"/>
          <p:nvPr/>
        </p:nvPicPr>
        <p:blipFill>
          <a:blip r:embed="rId3">
            <a:alphaModFix/>
          </a:blip>
          <a:stretch>
            <a:fillRect/>
          </a:stretch>
        </p:blipFill>
        <p:spPr>
          <a:xfrm>
            <a:off x="7600961" y="1288877"/>
            <a:ext cx="1368124" cy="903304"/>
          </a:xfrm>
          <a:prstGeom prst="rect">
            <a:avLst/>
          </a:prstGeom>
          <a:noFill/>
          <a:ln>
            <a:noFill/>
          </a:ln>
        </p:spPr>
      </p:pic>
      <p:pic>
        <p:nvPicPr>
          <p:cNvPr id="57" name="Google Shape;57;p13"/>
          <p:cNvPicPr preferRelativeResize="0"/>
          <p:nvPr/>
        </p:nvPicPr>
        <p:blipFill>
          <a:blip r:embed="rId4">
            <a:alphaModFix/>
          </a:blip>
          <a:stretch>
            <a:fillRect/>
          </a:stretch>
        </p:blipFill>
        <p:spPr>
          <a:xfrm>
            <a:off x="7600961" y="2057275"/>
            <a:ext cx="1368124" cy="934701"/>
          </a:xfrm>
          <a:prstGeom prst="rect">
            <a:avLst/>
          </a:prstGeom>
          <a:noFill/>
          <a:ln>
            <a:noFill/>
          </a:ln>
        </p:spPr>
      </p:pic>
      <p:pic>
        <p:nvPicPr>
          <p:cNvPr id="58" name="Google Shape;58;p13"/>
          <p:cNvPicPr preferRelativeResize="0"/>
          <p:nvPr/>
        </p:nvPicPr>
        <p:blipFill>
          <a:blip r:embed="rId5">
            <a:alphaModFix/>
          </a:blip>
          <a:stretch>
            <a:fillRect/>
          </a:stretch>
        </p:blipFill>
        <p:spPr>
          <a:xfrm>
            <a:off x="7600961" y="3619100"/>
            <a:ext cx="1368125" cy="1009870"/>
          </a:xfrm>
          <a:prstGeom prst="rect">
            <a:avLst/>
          </a:prstGeom>
          <a:noFill/>
          <a:ln>
            <a:noFill/>
          </a:ln>
        </p:spPr>
      </p:pic>
      <p:pic>
        <p:nvPicPr>
          <p:cNvPr id="59" name="Google Shape;59;p13"/>
          <p:cNvPicPr preferRelativeResize="0"/>
          <p:nvPr/>
        </p:nvPicPr>
        <p:blipFill rotWithShape="1">
          <a:blip r:embed="rId6">
            <a:alphaModFix/>
          </a:blip>
          <a:srcRect t="26492"/>
          <a:stretch/>
        </p:blipFill>
        <p:spPr>
          <a:xfrm>
            <a:off x="2010375" y="1501925"/>
            <a:ext cx="1111050" cy="1173410"/>
          </a:xfrm>
          <a:prstGeom prst="rect">
            <a:avLst/>
          </a:prstGeom>
          <a:noFill/>
          <a:ln>
            <a:noFill/>
          </a:ln>
        </p:spPr>
      </p:pic>
      <p:pic>
        <p:nvPicPr>
          <p:cNvPr id="60" name="Google Shape;60;p13"/>
          <p:cNvPicPr preferRelativeResize="0"/>
          <p:nvPr/>
        </p:nvPicPr>
        <p:blipFill>
          <a:blip r:embed="rId7">
            <a:alphaModFix/>
          </a:blip>
          <a:stretch>
            <a:fillRect/>
          </a:stretch>
        </p:blipFill>
        <p:spPr>
          <a:xfrm>
            <a:off x="393258" y="1692809"/>
            <a:ext cx="682636" cy="329548"/>
          </a:xfrm>
          <a:prstGeom prst="rect">
            <a:avLst/>
          </a:prstGeom>
          <a:noFill/>
          <a:ln>
            <a:noFill/>
          </a:ln>
        </p:spPr>
      </p:pic>
      <p:sp>
        <p:nvSpPr>
          <p:cNvPr id="61" name="Google Shape;61;p13"/>
          <p:cNvSpPr txBox="1"/>
          <p:nvPr/>
        </p:nvSpPr>
        <p:spPr>
          <a:xfrm>
            <a:off x="1887100" y="1230126"/>
            <a:ext cx="15606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Canonicalization</a:t>
            </a:r>
            <a:endParaRPr sz="1200" dirty="0"/>
          </a:p>
        </p:txBody>
      </p:sp>
      <p:sp>
        <p:nvSpPr>
          <p:cNvPr id="62" name="Google Shape;62;p13"/>
          <p:cNvSpPr txBox="1"/>
          <p:nvPr/>
        </p:nvSpPr>
        <p:spPr>
          <a:xfrm>
            <a:off x="0" y="1230126"/>
            <a:ext cx="19254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Chemical Databases</a:t>
            </a:r>
            <a:endParaRPr sz="1200"/>
          </a:p>
        </p:txBody>
      </p:sp>
      <p:pic>
        <p:nvPicPr>
          <p:cNvPr id="63" name="Google Shape;63;p13"/>
          <p:cNvPicPr preferRelativeResize="0"/>
          <p:nvPr/>
        </p:nvPicPr>
        <p:blipFill>
          <a:blip r:embed="rId8">
            <a:alphaModFix/>
          </a:blip>
          <a:stretch>
            <a:fillRect/>
          </a:stretch>
        </p:blipFill>
        <p:spPr>
          <a:xfrm>
            <a:off x="2974968" y="2938256"/>
            <a:ext cx="958450" cy="771044"/>
          </a:xfrm>
          <a:prstGeom prst="rect">
            <a:avLst/>
          </a:prstGeom>
          <a:noFill/>
          <a:ln>
            <a:noFill/>
          </a:ln>
        </p:spPr>
      </p:pic>
      <p:pic>
        <p:nvPicPr>
          <p:cNvPr id="64" name="Google Shape;64;p13"/>
          <p:cNvPicPr preferRelativeResize="0"/>
          <p:nvPr/>
        </p:nvPicPr>
        <p:blipFill rotWithShape="1">
          <a:blip r:embed="rId9">
            <a:alphaModFix/>
          </a:blip>
          <a:srcRect r="48178"/>
          <a:stretch/>
        </p:blipFill>
        <p:spPr>
          <a:xfrm>
            <a:off x="3871474" y="1593425"/>
            <a:ext cx="1322125" cy="771050"/>
          </a:xfrm>
          <a:prstGeom prst="rect">
            <a:avLst/>
          </a:prstGeom>
          <a:noFill/>
          <a:ln>
            <a:noFill/>
          </a:ln>
        </p:spPr>
      </p:pic>
      <p:pic>
        <p:nvPicPr>
          <p:cNvPr id="65" name="Google Shape;65;p13"/>
          <p:cNvPicPr preferRelativeResize="0"/>
          <p:nvPr/>
        </p:nvPicPr>
        <p:blipFill rotWithShape="1">
          <a:blip r:embed="rId9">
            <a:alphaModFix/>
          </a:blip>
          <a:srcRect l="92571"/>
          <a:stretch/>
        </p:blipFill>
        <p:spPr>
          <a:xfrm>
            <a:off x="5153646" y="1593425"/>
            <a:ext cx="189524" cy="771050"/>
          </a:xfrm>
          <a:prstGeom prst="rect">
            <a:avLst/>
          </a:prstGeom>
          <a:noFill/>
          <a:ln>
            <a:noFill/>
          </a:ln>
        </p:spPr>
      </p:pic>
      <p:sp>
        <p:nvSpPr>
          <p:cNvPr id="66" name="Google Shape;66;p13"/>
          <p:cNvSpPr txBox="1"/>
          <p:nvPr/>
        </p:nvSpPr>
        <p:spPr>
          <a:xfrm>
            <a:off x="3626656" y="1230126"/>
            <a:ext cx="19254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Compute Features</a:t>
            </a:r>
            <a:endParaRPr sz="1200" dirty="0"/>
          </a:p>
        </p:txBody>
      </p:sp>
      <p:pic>
        <p:nvPicPr>
          <p:cNvPr id="67" name="Google Shape;67;p13"/>
          <p:cNvPicPr preferRelativeResize="0"/>
          <p:nvPr/>
        </p:nvPicPr>
        <p:blipFill rotWithShape="1">
          <a:blip r:embed="rId10">
            <a:alphaModFix/>
          </a:blip>
          <a:srcRect t="10763" b="13063"/>
          <a:stretch/>
        </p:blipFill>
        <p:spPr>
          <a:xfrm>
            <a:off x="4533652" y="2970300"/>
            <a:ext cx="1660075" cy="771050"/>
          </a:xfrm>
          <a:prstGeom prst="rect">
            <a:avLst/>
          </a:prstGeom>
          <a:noFill/>
          <a:ln>
            <a:noFill/>
          </a:ln>
        </p:spPr>
      </p:pic>
      <p:pic>
        <p:nvPicPr>
          <p:cNvPr id="68" name="Google Shape;68;p13"/>
          <p:cNvPicPr preferRelativeResize="0"/>
          <p:nvPr/>
        </p:nvPicPr>
        <p:blipFill>
          <a:blip r:embed="rId11">
            <a:alphaModFix/>
          </a:blip>
          <a:stretch>
            <a:fillRect/>
          </a:stretch>
        </p:blipFill>
        <p:spPr>
          <a:xfrm>
            <a:off x="6357628" y="1491862"/>
            <a:ext cx="1055825" cy="1091247"/>
          </a:xfrm>
          <a:prstGeom prst="rect">
            <a:avLst/>
          </a:prstGeom>
          <a:noFill/>
          <a:ln>
            <a:noFill/>
          </a:ln>
        </p:spPr>
      </p:pic>
      <p:cxnSp>
        <p:nvCxnSpPr>
          <p:cNvPr id="69" name="Google Shape;69;p13"/>
          <p:cNvCxnSpPr/>
          <p:nvPr/>
        </p:nvCxnSpPr>
        <p:spPr>
          <a:xfrm>
            <a:off x="1423367" y="2074750"/>
            <a:ext cx="638100" cy="0"/>
          </a:xfrm>
          <a:prstGeom prst="straightConnector1">
            <a:avLst/>
          </a:prstGeom>
          <a:noFill/>
          <a:ln w="28575" cap="flat" cmpd="sng">
            <a:solidFill>
              <a:srgbClr val="000000"/>
            </a:solidFill>
            <a:prstDash val="solid"/>
            <a:round/>
            <a:headEnd type="none" w="med" len="med"/>
            <a:tailEnd type="triangle" w="med" len="med"/>
          </a:ln>
        </p:spPr>
      </p:cxnSp>
      <p:cxnSp>
        <p:nvCxnSpPr>
          <p:cNvPr id="70" name="Google Shape;70;p13"/>
          <p:cNvCxnSpPr/>
          <p:nvPr/>
        </p:nvCxnSpPr>
        <p:spPr>
          <a:xfrm>
            <a:off x="3133272" y="2074750"/>
            <a:ext cx="638100" cy="0"/>
          </a:xfrm>
          <a:prstGeom prst="straightConnector1">
            <a:avLst/>
          </a:prstGeom>
          <a:noFill/>
          <a:ln w="28575" cap="flat" cmpd="sng">
            <a:solidFill>
              <a:srgbClr val="000000"/>
            </a:solidFill>
            <a:prstDash val="solid"/>
            <a:round/>
            <a:headEnd type="none" w="med" len="med"/>
            <a:tailEnd type="triangle" w="med" len="med"/>
          </a:ln>
        </p:spPr>
      </p:cxnSp>
      <p:sp>
        <p:nvSpPr>
          <p:cNvPr id="71" name="Google Shape;71;p13"/>
          <p:cNvSpPr txBox="1"/>
          <p:nvPr/>
        </p:nvSpPr>
        <p:spPr>
          <a:xfrm>
            <a:off x="2923549" y="2628951"/>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Fingerprinting</a:t>
            </a:r>
            <a:endParaRPr sz="1200" dirty="0"/>
          </a:p>
        </p:txBody>
      </p:sp>
      <p:cxnSp>
        <p:nvCxnSpPr>
          <p:cNvPr id="72" name="Google Shape;72;p13"/>
          <p:cNvCxnSpPr/>
          <p:nvPr/>
        </p:nvCxnSpPr>
        <p:spPr>
          <a:xfrm>
            <a:off x="5542667" y="2074750"/>
            <a:ext cx="638100" cy="0"/>
          </a:xfrm>
          <a:prstGeom prst="straightConnector1">
            <a:avLst/>
          </a:prstGeom>
          <a:noFill/>
          <a:ln w="28575" cap="flat" cmpd="sng">
            <a:solidFill>
              <a:srgbClr val="000000"/>
            </a:solidFill>
            <a:prstDash val="solid"/>
            <a:round/>
            <a:headEnd type="none" w="med" len="med"/>
            <a:tailEnd type="triangle" w="med" len="med"/>
          </a:ln>
        </p:spPr>
      </p:cxnSp>
      <p:sp>
        <p:nvSpPr>
          <p:cNvPr id="73" name="Google Shape;73;p13"/>
          <p:cNvSpPr txBox="1"/>
          <p:nvPr/>
        </p:nvSpPr>
        <p:spPr>
          <a:xfrm>
            <a:off x="6163611" y="1230126"/>
            <a:ext cx="19254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ML based filtering</a:t>
            </a:r>
            <a:endParaRPr sz="1200" dirty="0"/>
          </a:p>
        </p:txBody>
      </p:sp>
      <p:sp>
        <p:nvSpPr>
          <p:cNvPr id="74" name="Google Shape;74;p13"/>
          <p:cNvSpPr txBox="1"/>
          <p:nvPr/>
        </p:nvSpPr>
        <p:spPr>
          <a:xfrm>
            <a:off x="4737710" y="2628951"/>
            <a:ext cx="1467382"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Similarity Search</a:t>
            </a:r>
            <a:endParaRPr sz="1200" dirty="0"/>
          </a:p>
        </p:txBody>
      </p:sp>
      <p:cxnSp>
        <p:nvCxnSpPr>
          <p:cNvPr id="75" name="Google Shape;75;p13"/>
          <p:cNvCxnSpPr/>
          <p:nvPr/>
        </p:nvCxnSpPr>
        <p:spPr>
          <a:xfrm>
            <a:off x="3952755" y="3259278"/>
            <a:ext cx="586800" cy="600"/>
          </a:xfrm>
          <a:prstGeom prst="straightConnector1">
            <a:avLst/>
          </a:prstGeom>
          <a:noFill/>
          <a:ln w="28575" cap="flat" cmpd="sng">
            <a:solidFill>
              <a:srgbClr val="000000"/>
            </a:solidFill>
            <a:prstDash val="solid"/>
            <a:round/>
            <a:headEnd type="none" w="med" len="med"/>
            <a:tailEnd type="triangle" w="med" len="med"/>
          </a:ln>
        </p:spPr>
      </p:cxnSp>
      <p:cxnSp>
        <p:nvCxnSpPr>
          <p:cNvPr id="76" name="Google Shape;76;p13"/>
          <p:cNvCxnSpPr>
            <a:stCxn id="59" idx="2"/>
            <a:endCxn id="63" idx="1"/>
          </p:cNvCxnSpPr>
          <p:nvPr/>
        </p:nvCxnSpPr>
        <p:spPr>
          <a:xfrm rot="-5400000" flipH="1">
            <a:off x="2446350" y="2794885"/>
            <a:ext cx="648300" cy="409200"/>
          </a:xfrm>
          <a:prstGeom prst="curvedConnector2">
            <a:avLst/>
          </a:prstGeom>
          <a:noFill/>
          <a:ln w="28575" cap="flat" cmpd="sng">
            <a:solidFill>
              <a:srgbClr val="000000"/>
            </a:solidFill>
            <a:prstDash val="solid"/>
            <a:round/>
            <a:headEnd type="none" w="med" len="med"/>
            <a:tailEnd type="triangle" w="med" len="med"/>
          </a:ln>
        </p:spPr>
      </p:cxnSp>
      <p:cxnSp>
        <p:nvCxnSpPr>
          <p:cNvPr id="77" name="Google Shape;77;p13"/>
          <p:cNvCxnSpPr>
            <a:stCxn id="68" idx="2"/>
            <a:endCxn id="67" idx="3"/>
          </p:cNvCxnSpPr>
          <p:nvPr/>
        </p:nvCxnSpPr>
        <p:spPr>
          <a:xfrm rot="5400000">
            <a:off x="6153241" y="2623609"/>
            <a:ext cx="772800" cy="691800"/>
          </a:xfrm>
          <a:prstGeom prst="curvedConnector2">
            <a:avLst/>
          </a:prstGeom>
          <a:noFill/>
          <a:ln w="28575" cap="flat" cmpd="sng">
            <a:solidFill>
              <a:srgbClr val="000000"/>
            </a:solidFill>
            <a:prstDash val="solid"/>
            <a:round/>
            <a:headEnd type="none" w="med" len="med"/>
            <a:tailEnd type="triangle" w="med" len="med"/>
          </a:ln>
        </p:spPr>
      </p:cxnSp>
      <p:pic>
        <p:nvPicPr>
          <p:cNvPr id="78" name="Google Shape;78;p13"/>
          <p:cNvPicPr preferRelativeResize="0"/>
          <p:nvPr/>
        </p:nvPicPr>
        <p:blipFill>
          <a:blip r:embed="rId12">
            <a:alphaModFix/>
          </a:blip>
          <a:stretch>
            <a:fillRect/>
          </a:stretch>
        </p:blipFill>
        <p:spPr>
          <a:xfrm>
            <a:off x="7600961" y="3888300"/>
            <a:ext cx="1368126" cy="942877"/>
          </a:xfrm>
          <a:prstGeom prst="rect">
            <a:avLst/>
          </a:prstGeom>
          <a:noFill/>
          <a:ln>
            <a:noFill/>
          </a:ln>
        </p:spPr>
      </p:pic>
      <p:pic>
        <p:nvPicPr>
          <p:cNvPr id="79" name="Google Shape;79;p13"/>
          <p:cNvPicPr preferRelativeResize="0"/>
          <p:nvPr/>
        </p:nvPicPr>
        <p:blipFill>
          <a:blip r:embed="rId13">
            <a:alphaModFix/>
          </a:blip>
          <a:stretch>
            <a:fillRect/>
          </a:stretch>
        </p:blipFill>
        <p:spPr>
          <a:xfrm>
            <a:off x="7600961" y="2970175"/>
            <a:ext cx="1368001" cy="765997"/>
          </a:xfrm>
          <a:prstGeom prst="rect">
            <a:avLst/>
          </a:prstGeom>
          <a:noFill/>
          <a:ln>
            <a:noFill/>
          </a:ln>
        </p:spPr>
      </p:pic>
      <p:cxnSp>
        <p:nvCxnSpPr>
          <p:cNvPr id="80" name="Google Shape;80;p13"/>
          <p:cNvCxnSpPr>
            <a:endCxn id="81" idx="1"/>
          </p:cNvCxnSpPr>
          <p:nvPr/>
        </p:nvCxnSpPr>
        <p:spPr>
          <a:xfrm rot="-5400000" flipH="1">
            <a:off x="1747650" y="3249779"/>
            <a:ext cx="1749300" cy="826500"/>
          </a:xfrm>
          <a:prstGeom prst="curvedConnector2">
            <a:avLst/>
          </a:prstGeom>
          <a:noFill/>
          <a:ln w="28575" cap="flat" cmpd="sng">
            <a:solidFill>
              <a:srgbClr val="000000"/>
            </a:solidFill>
            <a:prstDash val="solid"/>
            <a:round/>
            <a:headEnd type="none" w="med" len="med"/>
            <a:tailEnd type="triangle" w="med" len="med"/>
          </a:ln>
        </p:spPr>
      </p:cxnSp>
      <p:pic>
        <p:nvPicPr>
          <p:cNvPr id="81" name="Google Shape;81;p13"/>
          <p:cNvPicPr preferRelativeResize="0"/>
          <p:nvPr/>
        </p:nvPicPr>
        <p:blipFill rotWithShape="1">
          <a:blip r:embed="rId6">
            <a:alphaModFix/>
          </a:blip>
          <a:srcRect t="52010" b="4"/>
          <a:stretch/>
        </p:blipFill>
        <p:spPr>
          <a:xfrm>
            <a:off x="3035550" y="4154679"/>
            <a:ext cx="1111050" cy="766001"/>
          </a:xfrm>
          <a:prstGeom prst="rect">
            <a:avLst/>
          </a:prstGeom>
          <a:noFill/>
          <a:ln>
            <a:noFill/>
          </a:ln>
        </p:spPr>
      </p:pic>
      <p:sp>
        <p:nvSpPr>
          <p:cNvPr id="82" name="Google Shape;82;p13"/>
          <p:cNvSpPr txBox="1"/>
          <p:nvPr/>
        </p:nvSpPr>
        <p:spPr>
          <a:xfrm>
            <a:off x="2919934" y="3878377"/>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Generate Images</a:t>
            </a:r>
            <a:endParaRPr sz="1200" dirty="0"/>
          </a:p>
        </p:txBody>
      </p:sp>
      <p:cxnSp>
        <p:nvCxnSpPr>
          <p:cNvPr id="83" name="Google Shape;83;p13"/>
          <p:cNvCxnSpPr/>
          <p:nvPr/>
        </p:nvCxnSpPr>
        <p:spPr>
          <a:xfrm>
            <a:off x="4078305" y="4537378"/>
            <a:ext cx="586800" cy="600"/>
          </a:xfrm>
          <a:prstGeom prst="straightConnector1">
            <a:avLst/>
          </a:prstGeom>
          <a:noFill/>
          <a:ln w="28575" cap="flat" cmpd="sng">
            <a:solidFill>
              <a:srgbClr val="000000"/>
            </a:solidFill>
            <a:prstDash val="solid"/>
            <a:round/>
            <a:headEnd type="none" w="med" len="med"/>
            <a:tailEnd type="triangle" w="med" len="med"/>
          </a:ln>
        </p:spPr>
      </p:cxnSp>
      <p:sp>
        <p:nvSpPr>
          <p:cNvPr id="84" name="Google Shape;84;p13"/>
          <p:cNvSpPr txBox="1"/>
          <p:nvPr/>
        </p:nvSpPr>
        <p:spPr>
          <a:xfrm>
            <a:off x="4781645" y="3831459"/>
            <a:ext cx="1166007"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DNN filtering</a:t>
            </a:r>
            <a:endParaRPr sz="1200"/>
          </a:p>
        </p:txBody>
      </p:sp>
      <p:cxnSp>
        <p:nvCxnSpPr>
          <p:cNvPr id="85" name="Google Shape;85;p13"/>
          <p:cNvCxnSpPr>
            <a:stCxn id="86" idx="3"/>
            <a:endCxn id="67" idx="3"/>
          </p:cNvCxnSpPr>
          <p:nvPr/>
        </p:nvCxnSpPr>
        <p:spPr>
          <a:xfrm rot="10800000" flipH="1">
            <a:off x="5947690" y="3355775"/>
            <a:ext cx="246000" cy="1240800"/>
          </a:xfrm>
          <a:prstGeom prst="curvedConnector3">
            <a:avLst>
              <a:gd name="adj1" fmla="val 196814"/>
            </a:avLst>
          </a:prstGeom>
          <a:noFill/>
          <a:ln w="28575" cap="flat" cmpd="sng">
            <a:solidFill>
              <a:srgbClr val="000000"/>
            </a:solidFill>
            <a:prstDash val="solid"/>
            <a:round/>
            <a:headEnd type="none" w="med" len="med"/>
            <a:tailEnd type="triangle" w="med" len="med"/>
          </a:ln>
        </p:spPr>
      </p:cxnSp>
      <p:pic>
        <p:nvPicPr>
          <p:cNvPr id="86" name="Google Shape;86;p13"/>
          <p:cNvPicPr preferRelativeResize="0"/>
          <p:nvPr/>
        </p:nvPicPr>
        <p:blipFill>
          <a:blip r:embed="rId14">
            <a:alphaModFix/>
          </a:blip>
          <a:stretch>
            <a:fillRect/>
          </a:stretch>
        </p:blipFill>
        <p:spPr>
          <a:xfrm>
            <a:off x="4720370" y="4129225"/>
            <a:ext cx="1227320" cy="934700"/>
          </a:xfrm>
          <a:prstGeom prst="rect">
            <a:avLst/>
          </a:prstGeom>
          <a:noFill/>
          <a:ln>
            <a:noFill/>
          </a:ln>
        </p:spPr>
      </p:pic>
      <p:sp>
        <p:nvSpPr>
          <p:cNvPr id="35" name="Google Shape;54;p13">
            <a:extLst>
              <a:ext uri="{FF2B5EF4-FFF2-40B4-BE49-F238E27FC236}">
                <a16:creationId xmlns:a16="http://schemas.microsoft.com/office/drawing/2014/main" id="{BD5FDEDA-D58E-B344-A03B-E846A9B599A8}"/>
              </a:ext>
            </a:extLst>
          </p:cNvPr>
          <p:cNvSpPr txBox="1">
            <a:spLocks/>
          </p:cNvSpPr>
          <p:nvPr/>
        </p:nvSpPr>
        <p:spPr>
          <a:xfrm>
            <a:off x="7761468" y="760108"/>
            <a:ext cx="1111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t>Computing Resources</a:t>
            </a:r>
          </a:p>
        </p:txBody>
      </p:sp>
      <p:pic>
        <p:nvPicPr>
          <p:cNvPr id="2" name="Picture 1">
            <a:extLst>
              <a:ext uri="{FF2B5EF4-FFF2-40B4-BE49-F238E27FC236}">
                <a16:creationId xmlns:a16="http://schemas.microsoft.com/office/drawing/2014/main" id="{22475983-2188-BE43-9003-ABBF1FF6F7C6}"/>
              </a:ext>
            </a:extLst>
          </p:cNvPr>
          <p:cNvPicPr>
            <a:picLocks noChangeAspect="1"/>
          </p:cNvPicPr>
          <p:nvPr/>
        </p:nvPicPr>
        <p:blipFill>
          <a:blip r:embed="rId15"/>
          <a:stretch>
            <a:fillRect/>
          </a:stretch>
        </p:blipFill>
        <p:spPr>
          <a:xfrm>
            <a:off x="333786" y="2137143"/>
            <a:ext cx="867710" cy="201893"/>
          </a:xfrm>
          <a:prstGeom prst="rect">
            <a:avLst/>
          </a:prstGeom>
        </p:spPr>
      </p:pic>
      <p:pic>
        <p:nvPicPr>
          <p:cNvPr id="3" name="Picture 2">
            <a:extLst>
              <a:ext uri="{FF2B5EF4-FFF2-40B4-BE49-F238E27FC236}">
                <a16:creationId xmlns:a16="http://schemas.microsoft.com/office/drawing/2014/main" id="{AE12A544-63ED-7547-8015-5D518CA4E2BA}"/>
              </a:ext>
            </a:extLst>
          </p:cNvPr>
          <p:cNvPicPr>
            <a:picLocks noChangeAspect="1"/>
          </p:cNvPicPr>
          <p:nvPr/>
        </p:nvPicPr>
        <p:blipFill>
          <a:blip r:embed="rId16"/>
          <a:stretch>
            <a:fillRect/>
          </a:stretch>
        </p:blipFill>
        <p:spPr>
          <a:xfrm>
            <a:off x="210810" y="2441327"/>
            <a:ext cx="517330" cy="288059"/>
          </a:xfrm>
          <a:prstGeom prst="rect">
            <a:avLst/>
          </a:prstGeom>
        </p:spPr>
      </p:pic>
      <p:pic>
        <p:nvPicPr>
          <p:cNvPr id="4" name="Picture 3">
            <a:extLst>
              <a:ext uri="{FF2B5EF4-FFF2-40B4-BE49-F238E27FC236}">
                <a16:creationId xmlns:a16="http://schemas.microsoft.com/office/drawing/2014/main" id="{05C12C56-425E-5F48-865D-B7547242ACA9}"/>
              </a:ext>
            </a:extLst>
          </p:cNvPr>
          <p:cNvPicPr>
            <a:picLocks noChangeAspect="1"/>
          </p:cNvPicPr>
          <p:nvPr/>
        </p:nvPicPr>
        <p:blipFill>
          <a:blip r:embed="rId17"/>
          <a:stretch>
            <a:fillRect/>
          </a:stretch>
        </p:blipFill>
        <p:spPr>
          <a:xfrm>
            <a:off x="348045" y="2856442"/>
            <a:ext cx="940427" cy="226133"/>
          </a:xfrm>
          <a:prstGeom prst="rect">
            <a:avLst/>
          </a:prstGeom>
        </p:spPr>
      </p:pic>
      <p:sp>
        <p:nvSpPr>
          <p:cNvPr id="37" name="Google Shape;71;p13">
            <a:extLst>
              <a:ext uri="{FF2B5EF4-FFF2-40B4-BE49-F238E27FC236}">
                <a16:creationId xmlns:a16="http://schemas.microsoft.com/office/drawing/2014/main" id="{4592A8FB-7D7A-C545-946E-40E565838C36}"/>
              </a:ext>
            </a:extLst>
          </p:cNvPr>
          <p:cNvSpPr txBox="1"/>
          <p:nvPr/>
        </p:nvSpPr>
        <p:spPr>
          <a:xfrm>
            <a:off x="64292" y="3113243"/>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err="1"/>
              <a:t>cureFFI</a:t>
            </a:r>
            <a:endParaRPr sz="1200" dirty="0"/>
          </a:p>
        </p:txBody>
      </p:sp>
      <p:sp>
        <p:nvSpPr>
          <p:cNvPr id="38" name="Google Shape;71;p13">
            <a:extLst>
              <a:ext uri="{FF2B5EF4-FFF2-40B4-BE49-F238E27FC236}">
                <a16:creationId xmlns:a16="http://schemas.microsoft.com/office/drawing/2014/main" id="{CD58B71D-9294-2C47-B03B-DF20EE0D553C}"/>
              </a:ext>
            </a:extLst>
          </p:cNvPr>
          <p:cNvSpPr txBox="1"/>
          <p:nvPr/>
        </p:nvSpPr>
        <p:spPr>
          <a:xfrm>
            <a:off x="774541" y="2434487"/>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GDB</a:t>
            </a:r>
            <a:endParaRPr sz="1200" dirty="0"/>
          </a:p>
        </p:txBody>
      </p:sp>
      <p:pic>
        <p:nvPicPr>
          <p:cNvPr id="5" name="Picture 4">
            <a:extLst>
              <a:ext uri="{FF2B5EF4-FFF2-40B4-BE49-F238E27FC236}">
                <a16:creationId xmlns:a16="http://schemas.microsoft.com/office/drawing/2014/main" id="{3A6146FD-0D78-AE4E-B119-560794E4CB25}"/>
              </a:ext>
            </a:extLst>
          </p:cNvPr>
          <p:cNvPicPr>
            <a:picLocks noChangeAspect="1"/>
          </p:cNvPicPr>
          <p:nvPr/>
        </p:nvPicPr>
        <p:blipFill>
          <a:blip r:embed="rId18"/>
          <a:stretch>
            <a:fillRect/>
          </a:stretch>
        </p:blipFill>
        <p:spPr>
          <a:xfrm>
            <a:off x="365018" y="3736172"/>
            <a:ext cx="710876" cy="256833"/>
          </a:xfrm>
          <a:prstGeom prst="rect">
            <a:avLst/>
          </a:prstGeom>
        </p:spPr>
      </p:pic>
      <p:sp>
        <p:nvSpPr>
          <p:cNvPr id="40" name="Google Shape;71;p13">
            <a:extLst>
              <a:ext uri="{FF2B5EF4-FFF2-40B4-BE49-F238E27FC236}">
                <a16:creationId xmlns:a16="http://schemas.microsoft.com/office/drawing/2014/main" id="{7CEF47FF-8EB0-C746-B250-770CD01ECD4B}"/>
              </a:ext>
            </a:extLst>
          </p:cNvPr>
          <p:cNvSpPr txBox="1"/>
          <p:nvPr/>
        </p:nvSpPr>
        <p:spPr>
          <a:xfrm>
            <a:off x="728405" y="3121471"/>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MOSES</a:t>
            </a:r>
            <a:endParaRPr sz="1200" dirty="0"/>
          </a:p>
        </p:txBody>
      </p:sp>
      <p:sp>
        <p:nvSpPr>
          <p:cNvPr id="41" name="Google Shape;71;p13">
            <a:extLst>
              <a:ext uri="{FF2B5EF4-FFF2-40B4-BE49-F238E27FC236}">
                <a16:creationId xmlns:a16="http://schemas.microsoft.com/office/drawing/2014/main" id="{9C4856BD-790B-8848-9C2D-961EA667A13B}"/>
              </a:ext>
            </a:extLst>
          </p:cNvPr>
          <p:cNvSpPr txBox="1"/>
          <p:nvPr/>
        </p:nvSpPr>
        <p:spPr>
          <a:xfrm>
            <a:off x="351063" y="3391933"/>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ZINC15</a:t>
            </a:r>
            <a:endParaRPr sz="1200" dirty="0"/>
          </a:p>
        </p:txBody>
      </p:sp>
      <p:pic>
        <p:nvPicPr>
          <p:cNvPr id="6" name="Picture 5">
            <a:extLst>
              <a:ext uri="{FF2B5EF4-FFF2-40B4-BE49-F238E27FC236}">
                <a16:creationId xmlns:a16="http://schemas.microsoft.com/office/drawing/2014/main" id="{4F55C3A5-CB41-4240-804C-8126DD897AF7}"/>
              </a:ext>
            </a:extLst>
          </p:cNvPr>
          <p:cNvPicPr>
            <a:picLocks noChangeAspect="1"/>
          </p:cNvPicPr>
          <p:nvPr/>
        </p:nvPicPr>
        <p:blipFill>
          <a:blip r:embed="rId19"/>
          <a:stretch>
            <a:fillRect/>
          </a:stretch>
        </p:blipFill>
        <p:spPr>
          <a:xfrm>
            <a:off x="162046" y="4066922"/>
            <a:ext cx="1225645" cy="275770"/>
          </a:xfrm>
          <a:prstGeom prst="rect">
            <a:avLst/>
          </a:prstGeom>
        </p:spPr>
      </p:pic>
      <p:sp>
        <p:nvSpPr>
          <p:cNvPr id="44" name="Google Shape;71;p13">
            <a:extLst>
              <a:ext uri="{FF2B5EF4-FFF2-40B4-BE49-F238E27FC236}">
                <a16:creationId xmlns:a16="http://schemas.microsoft.com/office/drawing/2014/main" id="{B208994A-1207-C34B-8830-BE9DE743490D}"/>
              </a:ext>
            </a:extLst>
          </p:cNvPr>
          <p:cNvSpPr txBox="1"/>
          <p:nvPr/>
        </p:nvSpPr>
        <p:spPr>
          <a:xfrm>
            <a:off x="300205" y="4766948"/>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a:t>
            </a:r>
            <a:r>
              <a:rPr lang="en" sz="1200" dirty="0" err="1"/>
              <a:t>nd</a:t>
            </a:r>
            <a:r>
              <a:rPr lang="en" sz="1200" dirty="0"/>
              <a:t> more…</a:t>
            </a:r>
            <a:endParaRPr sz="1200" dirty="0"/>
          </a:p>
        </p:txBody>
      </p:sp>
      <p:pic>
        <p:nvPicPr>
          <p:cNvPr id="8" name="Picture 7">
            <a:extLst>
              <a:ext uri="{FF2B5EF4-FFF2-40B4-BE49-F238E27FC236}">
                <a16:creationId xmlns:a16="http://schemas.microsoft.com/office/drawing/2014/main" id="{D172D42B-4DF7-CA47-AE4D-C50D6F2F55EF}"/>
              </a:ext>
            </a:extLst>
          </p:cNvPr>
          <p:cNvPicPr>
            <a:picLocks noChangeAspect="1"/>
          </p:cNvPicPr>
          <p:nvPr/>
        </p:nvPicPr>
        <p:blipFill>
          <a:blip r:embed="rId20"/>
          <a:stretch>
            <a:fillRect/>
          </a:stretch>
        </p:blipFill>
        <p:spPr>
          <a:xfrm>
            <a:off x="238829" y="4395530"/>
            <a:ext cx="1072078" cy="35909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6822</TotalTime>
  <Words>381</Words>
  <Application>Microsoft Macintosh PowerPoint</Application>
  <PresentationFormat>On-screen Show (16:9)</PresentationFormat>
  <Paragraphs>22</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 J Blaiszik</cp:lastModifiedBy>
  <cp:revision>9</cp:revision>
  <dcterms:modified xsi:type="dcterms:W3CDTF">2020-04-22T18:01:55Z</dcterms:modified>
</cp:coreProperties>
</file>